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  <p:sldMasterId id="2147483702" r:id="rId4"/>
    <p:sldMasterId id="2147483715" r:id="rId5"/>
  </p:sldMasterIdLst>
  <p:notesMasterIdLst>
    <p:notesMasterId r:id="rId22"/>
  </p:notesMasterIdLst>
  <p:sldIdLst>
    <p:sldId id="257" r:id="rId6"/>
    <p:sldId id="2076137300" r:id="rId7"/>
    <p:sldId id="2076137302" r:id="rId8"/>
    <p:sldId id="308" r:id="rId9"/>
    <p:sldId id="317" r:id="rId10"/>
    <p:sldId id="10227" r:id="rId11"/>
    <p:sldId id="10231" r:id="rId12"/>
    <p:sldId id="10237" r:id="rId13"/>
    <p:sldId id="314" r:id="rId14"/>
    <p:sldId id="296" r:id="rId15"/>
    <p:sldId id="295" r:id="rId16"/>
    <p:sldId id="291" r:id="rId17"/>
    <p:sldId id="2076137303" r:id="rId18"/>
    <p:sldId id="2076137301" r:id="rId19"/>
    <p:sldId id="258" r:id="rId20"/>
    <p:sldId id="263" r:id="rId21"/>
  </p:sldIdLst>
  <p:sldSz cx="12192000" cy="6858000"/>
  <p:notesSz cx="6858000" cy="91440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Segoe UI Light" panose="020B0502040204020203" pitchFamily="34" charset="0"/>
      <p:regular r:id="rId35"/>
      <p:italic r:id="rId36"/>
    </p:embeddedFont>
    <p:embeddedFont>
      <p:font typeface="Segoe UI Semibold" panose="020B0702040204020203" pitchFamily="34" charset="0"/>
      <p:bold r:id="rId37"/>
      <p:boldItalic r:id="rId38"/>
    </p:embeddedFont>
    <p:embeddedFont>
      <p:font typeface="Segoe UI Semilight" panose="020B0402040204020203" pitchFamily="34" charset="0"/>
      <p:regular r:id="rId39"/>
      <p: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AC1F44-76DE-4F7C-8D1B-8E1061EF319B}">
          <p14:sldIdLst>
            <p14:sldId id="257"/>
            <p14:sldId id="2076137300"/>
            <p14:sldId id="2076137302"/>
            <p14:sldId id="308"/>
            <p14:sldId id="317"/>
            <p14:sldId id="10227"/>
            <p14:sldId id="10231"/>
            <p14:sldId id="10237"/>
            <p14:sldId id="314"/>
            <p14:sldId id="296"/>
            <p14:sldId id="295"/>
            <p14:sldId id="291"/>
            <p14:sldId id="2076137303"/>
            <p14:sldId id="2076137301"/>
            <p14:sldId id="258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C2D9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656DFF-A5C5-4155-ADE0-E48377059834}" v="28" dt="2021-11-09T23:13:14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251" autoAdjust="0"/>
  </p:normalViewPr>
  <p:slideViewPr>
    <p:cSldViewPr snapToGrid="0">
      <p:cViewPr varScale="1">
        <p:scale>
          <a:sx n="71" d="100"/>
          <a:sy n="71" d="100"/>
        </p:scale>
        <p:origin x="204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6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5.xml"/><Relationship Id="rId4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64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9F6E0-8812-A807-158C-9B9DCD0FD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0B279E-56AA-9261-D48A-6A92DA16F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722D1-2B32-9A8A-3B0A-9CBB78262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it does at a high level – ”I’m going to demo it in just a minute…”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Upgrade Assistant…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enables automation of common tasks related to upgrading .NET Framework projects to .NET 6 and beyond.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4292F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Note that this is not a complete upgrade tool and work </a:t>
            </a:r>
            <a:r>
              <a:rPr lang="en-US" b="0" i="1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will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 be required after using the tooling to upgrade a project.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22406-FCDF-A982-BD58-1D5C95237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19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it does at a high level – ”I’m going to demo it in just a minute…”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Upgrade Assistant…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enables automation of common tasks related to upgrading .NET Framework projects to .NET 6 and beyond.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4292F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Note that this is not a complete upgrade tool and work </a:t>
            </a:r>
            <a:r>
              <a:rPr lang="en-US" b="0" i="1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will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 be required after using the tooling to upgrade a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0375" indent="-460375">
              <a:buFont typeface="+mj-lt"/>
              <a:buAutoNum type="arabicPeriod"/>
            </a:pPr>
            <a:r>
              <a:rPr lang="en-US" b="1" dirty="0"/>
              <a:t>Preparation: </a:t>
            </a:r>
            <a:r>
              <a:rPr lang="en-US" dirty="0"/>
              <a:t>Review dependencies and run API Portability Analyzer</a:t>
            </a:r>
          </a:p>
          <a:p>
            <a:pPr lvl="1"/>
            <a:r>
              <a:rPr lang="en-US" dirty="0"/>
              <a:t>NuGet packages, loose binaries, front-end dependencies, .NET Framework APIs used</a:t>
            </a:r>
          </a:p>
          <a:p>
            <a:pPr lvl="1"/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Upgrade: </a:t>
            </a:r>
            <a:r>
              <a:rPr lang="en-US" dirty="0"/>
              <a:t>Run the .NET Upgrade Assistant with your solution</a:t>
            </a:r>
          </a:p>
          <a:p>
            <a:pPr marL="460375" indent="-460375">
              <a:buFont typeface="+mj-lt"/>
              <a:buAutoNum type="arabicPeriod"/>
            </a:pPr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</a:t>
            </a:r>
          </a:p>
          <a:p>
            <a:pPr lvl="1"/>
            <a:r>
              <a:rPr lang="en-US" dirty="0"/>
              <a:t>Look for warnings in the Error List window of Visual Studio to help you identify other parts of your code that might not be supported in .NET 6.</a:t>
            </a:r>
          </a:p>
          <a:p>
            <a:pPr lvl="1"/>
            <a:r>
              <a:rPr lang="en-US" dirty="0"/>
              <a:t>Check any NuGet packages that might have been updated for any potential breaking changes.</a:t>
            </a:r>
          </a:p>
          <a:p>
            <a:pPr lvl="1"/>
            <a:r>
              <a:rPr lang="en-US" dirty="0"/>
              <a:t>Likely additional code updates will be required for your app’s business logic.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  <a:p>
            <a:r>
              <a:rPr lang="en-US" dirty="0"/>
              <a:t>             Testing is important because some changes won’t be apparent until runtime.</a:t>
            </a:r>
          </a:p>
          <a:p>
            <a:r>
              <a:rPr lang="en-US" dirty="0"/>
              <a:t>             Unit test projects should be ported along with the target project.</a:t>
            </a:r>
          </a:p>
          <a:p>
            <a:r>
              <a:rPr lang="en-US" dirty="0"/>
              <a:t>             If NuGet package versions updated, for example, there could be subtle breaking changes.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31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E7EBF-8FEE-4079-889B-EEE134D308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97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5AC7CE-2342-439D-99E9-F1094D4D7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600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15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0375" indent="-460375">
              <a:buFont typeface="+mj-lt"/>
              <a:buAutoNum type="arabicPeriod"/>
            </a:pPr>
            <a:r>
              <a:rPr lang="en-US" b="1" dirty="0"/>
              <a:t>Preparation: </a:t>
            </a:r>
            <a:r>
              <a:rPr lang="en-US" dirty="0"/>
              <a:t>Review dependencies and run API Portability Analyzer</a:t>
            </a:r>
          </a:p>
          <a:p>
            <a:pPr lvl="1"/>
            <a:r>
              <a:rPr lang="en-US" dirty="0"/>
              <a:t>NuGet packages, loose binaries, front-end dependencies, .NET Framework APIs used</a:t>
            </a:r>
          </a:p>
          <a:p>
            <a:pPr lvl="1"/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Upgrade: </a:t>
            </a:r>
            <a:r>
              <a:rPr lang="en-US" dirty="0"/>
              <a:t>Run the .NET Upgrade Assistant with your solution</a:t>
            </a:r>
          </a:p>
          <a:p>
            <a:pPr marL="460375" indent="-460375">
              <a:buFont typeface="+mj-lt"/>
              <a:buAutoNum type="arabicPeriod"/>
            </a:pPr>
            <a:endParaRPr lang="en-US" dirty="0"/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</a:t>
            </a:r>
          </a:p>
          <a:p>
            <a:pPr lvl="1"/>
            <a:r>
              <a:rPr lang="en-US" dirty="0"/>
              <a:t>Look for warnings in the Error List window of Visual Studio to help you identify other parts of your code that might not be supported in .NET 6.</a:t>
            </a:r>
          </a:p>
          <a:p>
            <a:pPr lvl="1"/>
            <a:r>
              <a:rPr lang="en-US" dirty="0"/>
              <a:t>Check any NuGet packages that might have been updated for any potential breaking changes.</a:t>
            </a:r>
          </a:p>
          <a:p>
            <a:pPr lvl="1"/>
            <a:r>
              <a:rPr lang="en-US" dirty="0"/>
              <a:t>Likely additional code updates will be required for your app’s business logic.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  <a:p>
            <a:r>
              <a:rPr lang="en-US" dirty="0"/>
              <a:t>             Testing is important because some changes won’t be apparent until runtime.</a:t>
            </a:r>
          </a:p>
          <a:p>
            <a:r>
              <a:rPr lang="en-US" dirty="0"/>
              <a:t>             Unit test projects should be ported along with the target project.</a:t>
            </a:r>
          </a:p>
          <a:p>
            <a:r>
              <a:rPr lang="en-US" dirty="0"/>
              <a:t>             If NuGet package versions updated, for example, there could be subtle breaking changes.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98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Note that “Many third-party dependencies” doesn’t say “</a:t>
            </a:r>
            <a:r>
              <a:rPr lang="en-US" b="1"/>
              <a:t>All</a:t>
            </a:r>
            <a:r>
              <a:rPr lang="en-US" b="0"/>
              <a:t>”. Some will need to change.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67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it does at a high level – ”I’m going to demo it in just a minute…”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Upgrade Assistant…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enables automation of common tasks related to upgrading .NET Framework projects to .NET 6 and beyond.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4292F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Note that this is not a complete upgrade tool and work </a:t>
            </a:r>
            <a:r>
              <a:rPr lang="en-US" b="0" i="1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will</a:t>
            </a:r>
            <a:r>
              <a:rPr lang="en-US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</a:rPr>
              <a:t> be required after using the tooling to upgrade a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91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emf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8917-98E2-4129-A6CD-ABE3DEADAFF1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777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198C-D323-44EF-9062-05F40F8F36CF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07FC-256F-4D4E-9E28-5B01B14BD8BA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576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7D99A-9632-4C43-9079-74F63134C37A}" type="datetime1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61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78C0-E0FC-4FC4-BB5F-FCC16796DE61}" type="datetime1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254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9225-E4D4-4AF8-9E95-31DEF8922FC4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748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7F0B-8F5C-4322-8D46-C1EB97706B4C}" type="datetime1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44896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7A40B-C97E-441F-AB40-11F4918FEB7A}" type="datetime1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74755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CBA1-857F-4E42-ACE3-BDE781E3720B}" type="datetime1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028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C6397-CD70-4010-B829-2671CA79B9DD}" type="datetime1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307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70358-D36E-4DB7-813A-E30BB7DCD6A3}" type="datetime1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852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EF02-9AE3-4B28-83C8-D1CE31214F34}" type="datetime1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4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 userDrawn="1"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 userDrawn="1"/>
        </p:nvSpPr>
        <p:spPr>
          <a:xfrm>
            <a:off x="0" y="4142676"/>
            <a:ext cx="121919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>
                <a:solidFill>
                  <a:schemeClr val="bg1"/>
                </a:solidFill>
              </a:rPr>
              <a:t>Free. Cross-platform. </a:t>
            </a:r>
            <a:r>
              <a:rPr lang="en-US" sz="2400" i="1">
                <a:solidFill>
                  <a:schemeClr val="bg2"/>
                </a:solidFill>
              </a:rPr>
              <a:t>Open source. </a:t>
            </a:r>
            <a:r>
              <a:rPr lang="en-US" sz="2400" i="1">
                <a:solidFill>
                  <a:schemeClr val="bg1"/>
                </a:solidFill>
              </a:rPr>
              <a:t>A developer platform for building all your apps. </a:t>
            </a:r>
          </a:p>
        </p:txBody>
      </p:sp>
    </p:spTree>
    <p:extLst>
      <p:ext uri="{BB962C8B-B14F-4D97-AF65-F5344CB8AC3E}">
        <p14:creationId xmlns:p14="http://schemas.microsoft.com/office/powerpoint/2010/main" val="3294793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732782"/>
          </a:xfrm>
        </p:spPr>
        <p:txBody>
          <a:bodyPr>
            <a:sp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1531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3949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rgbClr val="511C74">
              <a:alpha val="9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95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rgbClr val="511C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1402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9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16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r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10550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1841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6797886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3D45574-B30B-4C34-A8B0-D8DC428F3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860034"/>
            <a:ext cx="6723185" cy="22632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725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332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341091" y="3404879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36"/>
          <p:cNvSpPr>
            <a:spLocks noGrp="1"/>
          </p:cNvSpPr>
          <p:nvPr>
            <p:ph type="body" sz="quarter" idx="28"/>
          </p:nvPr>
        </p:nvSpPr>
        <p:spPr>
          <a:xfrm>
            <a:off x="10114929" y="6336145"/>
            <a:ext cx="847522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1021291" y="6326909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9866745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23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8547902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7245174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947185" y="6177833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425813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4420996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5947185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7229059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8547902" y="592436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</p:spTree>
    <p:extLst>
      <p:ext uri="{BB962C8B-B14F-4D97-AF65-F5344CB8AC3E}">
        <p14:creationId xmlns:p14="http://schemas.microsoft.com/office/powerpoint/2010/main" val="5858230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2990334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4341091" y="3404879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0523449" y="5914231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36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156939" y="6181250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320162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47" name="TextBox 46"/>
          <p:cNvSpPr txBox="1"/>
          <p:nvPr userDrawn="1"/>
        </p:nvSpPr>
        <p:spPr>
          <a:xfrm>
            <a:off x="5846351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6970278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9156939" y="5924359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50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8093172" y="591779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36315918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4" name="Text Placeholder 136"/>
          <p:cNvSpPr>
            <a:spLocks noGrp="1"/>
          </p:cNvSpPr>
          <p:nvPr>
            <p:ph type="body" sz="quarter" idx="29"/>
          </p:nvPr>
        </p:nvSpPr>
        <p:spPr>
          <a:xfrm>
            <a:off x="9156939" y="6181250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86393" y="6181251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846351" y="6177833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324979" y="6181251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508041" y="6181251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2508041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4320162" y="5922948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5846351" y="5914231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6970278" y="5914998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9156939" y="5924359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Business Need</a:t>
            </a:r>
          </a:p>
        </p:txBody>
      </p:sp>
      <p:sp>
        <p:nvSpPr>
          <p:cNvPr id="65" name="Text Placeholder 136"/>
          <p:cNvSpPr>
            <a:spLocks noGrp="1"/>
          </p:cNvSpPr>
          <p:nvPr>
            <p:ph type="body" sz="quarter" idx="37"/>
          </p:nvPr>
        </p:nvSpPr>
        <p:spPr>
          <a:xfrm>
            <a:off x="8109287" y="6184047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Box 65"/>
          <p:cNvSpPr txBox="1"/>
          <p:nvPr userDrawn="1"/>
        </p:nvSpPr>
        <p:spPr>
          <a:xfrm>
            <a:off x="8093172" y="591779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21993755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36723"/>
            <a:ext cx="9230589" cy="147000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135863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872864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43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8794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422423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850326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F11E4-9E6D-4CCA-B5DC-A9210BBED346}"/>
              </a:ext>
            </a:extLst>
          </p:cNvPr>
          <p:cNvSpPr/>
          <p:nvPr userDrawn="1"/>
        </p:nvSpPr>
        <p:spPr>
          <a:xfrm>
            <a:off x="2960688" y="3292475"/>
            <a:ext cx="9231312" cy="141446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Graphic 2">
            <a:extLst>
              <a:ext uri="{FF2B5EF4-FFF2-40B4-BE49-F238E27FC236}">
                <a16:creationId xmlns:a16="http://schemas.microsoft.com/office/drawing/2014/main" id="{463120DA-F9EF-405C-904C-828E04B12E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6299200"/>
            <a:ext cx="15557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9151F8-61AC-4077-8732-F60BAF0044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68663" y="4875213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73607-8172-426F-812C-B97C01D5E2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35688" y="4875213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F4DE6-2E18-461A-9F36-A9F947BBC6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28075" y="4875213"/>
            <a:ext cx="19065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8101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">
            <a:extLst>
              <a:ext uri="{FF2B5EF4-FFF2-40B4-BE49-F238E27FC236}">
                <a16:creationId xmlns:a16="http://schemas.microsoft.com/office/drawing/2014/main" id="{AA8F6219-CDBE-4AC4-982A-4C268B729C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488" y="6299200"/>
            <a:ext cx="155416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47923F-799F-4569-8983-78166324C9A1}"/>
              </a:ext>
            </a:extLst>
          </p:cNvPr>
          <p:cNvCxnSpPr>
            <a:cxnSpLocks/>
          </p:cNvCxnSpPr>
          <p:nvPr userDrawn="1"/>
        </p:nvCxnSpPr>
        <p:spPr>
          <a:xfrm>
            <a:off x="5500688" y="5621338"/>
            <a:ext cx="64008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D02C8F-DBC6-43F3-A277-583E1586AE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22913" y="3240088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C9A419-8EBB-462D-8316-20A6BDDA1EB3}"/>
              </a:ext>
            </a:extLst>
          </p:cNvPr>
          <p:cNvCxnSpPr>
            <a:cxnSpLocks/>
          </p:cNvCxnSpPr>
          <p:nvPr userDrawn="1"/>
        </p:nvCxnSpPr>
        <p:spPr>
          <a:xfrm>
            <a:off x="5500688" y="3146425"/>
            <a:ext cx="64008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6F910D-1FDF-4EB0-A984-BC36C3F819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80338" y="3240088"/>
            <a:ext cx="1906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22A168-7DEB-453D-BC21-B5824A6F09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018713" y="3240088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altLang="en-US" sz="1400">
              <a:solidFill>
                <a:srgbClr val="7F7F7F"/>
              </a:solidFill>
            </a:endParaRP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3C65385-E3CB-E343-A048-28767AB9E6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22194" y="309789"/>
            <a:ext cx="2650255" cy="10588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A36515BF-2138-B649-9E8C-2E4328478D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0311" y="2817626"/>
            <a:ext cx="6423025" cy="1257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023FB8B1-6C5D-E148-A135-CF84B4D721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0311" y="1879031"/>
            <a:ext cx="6423025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CE8217C-B622-934F-9484-20080D5B6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0311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6" name="Text Placeholder 44">
            <a:extLst>
              <a:ext uri="{FF2B5EF4-FFF2-40B4-BE49-F238E27FC236}">
                <a16:creationId xmlns:a16="http://schemas.microsoft.com/office/drawing/2014/main" id="{C3EBB3FC-23E4-4046-A80F-D29F4C3CA2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22195" y="5785381"/>
            <a:ext cx="1905341" cy="84706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4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Text Placeholder 44">
            <a:extLst>
              <a:ext uri="{FF2B5EF4-FFF2-40B4-BE49-F238E27FC236}">
                <a16:creationId xmlns:a16="http://schemas.microsoft.com/office/drawing/2014/main" id="{AB478E34-112F-8248-8840-50966BFF0C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59154" y="5785381"/>
            <a:ext cx="1927226" cy="84706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6EBF696A-BF72-9F4A-B975-FE39E94DC5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59153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AD39BD6E-A556-B349-9927-603088F0A67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96110" y="3573681"/>
            <a:ext cx="1929384" cy="182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Picture Placeholder 32">
            <a:extLst>
              <a:ext uri="{FF2B5EF4-FFF2-40B4-BE49-F238E27FC236}">
                <a16:creationId xmlns:a16="http://schemas.microsoft.com/office/drawing/2014/main" id="{5D512A78-0241-854A-90DF-E7DA314F71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4635"/>
            <a:ext cx="5167132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5055789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>
            <a:lvl1pPr>
              <a:defRPr sz="3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2DBE4BB-02BC-403B-BD4E-F269E80770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81386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297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72315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761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1B91D9E-5EE1-4959-AB73-635FDF39342C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9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67738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96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upgrade-assista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upgrade-assista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rketplace.visualstudio.com/items?itemName=ms-dotnettools.upgradeassistan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isaacl.dev/dotnet-upgrade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eWCF/CoreWC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iPath/corew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608966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do with my old .NET Framework Apps?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4BC17A-AFB4-4623-AB07-62E675D77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Isaac Levin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Typical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60375" indent="-460375">
              <a:buFont typeface="+mj-lt"/>
              <a:buAutoNum type="arabicPeriod"/>
            </a:pPr>
            <a:r>
              <a:rPr lang="en-US" b="1" dirty="0">
                <a:latin typeface="Open Sans"/>
                <a:ea typeface="Open Sans"/>
                <a:cs typeface="Open Sans"/>
              </a:rPr>
              <a:t>Preparation: </a:t>
            </a:r>
            <a:r>
              <a:rPr lang="en-US" dirty="0">
                <a:latin typeface="Open Sans"/>
                <a:ea typeface="Open Sans"/>
                <a:cs typeface="Open Sans"/>
              </a:rPr>
              <a:t>Review dependencies </a:t>
            </a:r>
            <a:endParaRPr lang="en-US" dirty="0"/>
          </a:p>
          <a:p>
            <a:pPr marL="1031875" lvl="1" indent="-342900"/>
            <a:r>
              <a:rPr lang="en-US" dirty="0">
                <a:latin typeface="Open Sans"/>
                <a:ea typeface="Open Sans"/>
                <a:cs typeface="Open Sans"/>
              </a:rPr>
              <a:t>NuGet packages, loose binaries, front-end dependencies, .NET Framework APIs used</a:t>
            </a:r>
            <a:endParaRPr lang="en-US" dirty="0"/>
          </a:p>
          <a:p>
            <a:pPr marL="1031875" lvl="1" indent="-342900"/>
            <a:r>
              <a:rPr lang="en-US" dirty="0">
                <a:latin typeface="Open Sans"/>
                <a:ea typeface="Open Sans"/>
                <a:cs typeface="Open Sans"/>
              </a:rPr>
              <a:t>Tools: .NET Upgrade Assistant (CLI or Visual Studio Extension)</a:t>
            </a:r>
          </a:p>
          <a:p>
            <a:pPr marL="460375" indent="-460375">
              <a:buFont typeface="+mj-lt"/>
              <a:buAutoNum type="arabicPeriod"/>
            </a:pPr>
            <a:r>
              <a:rPr lang="en-US" b="1" dirty="0">
                <a:latin typeface="Open Sans"/>
                <a:ea typeface="Open Sans"/>
                <a:cs typeface="Open Sans"/>
              </a:rPr>
              <a:t>Upgrade: </a:t>
            </a:r>
            <a:r>
              <a:rPr lang="en-US" dirty="0">
                <a:latin typeface="Open Sans"/>
                <a:ea typeface="Open Sans"/>
                <a:cs typeface="Open Sans"/>
              </a:rPr>
              <a:t>Run the upgrade command for the Upgrade Assistant or Right-Click Upgrade project in Visual Studio</a:t>
            </a:r>
          </a:p>
          <a:p>
            <a:pPr marL="460375" indent="-460375">
              <a:buFont typeface="+mj-lt"/>
              <a:buAutoNum type="arabicPeriod"/>
            </a:pPr>
            <a:r>
              <a:rPr lang="en-US" b="1" dirty="0"/>
              <a:t>Fix code and build: </a:t>
            </a:r>
            <a:r>
              <a:rPr lang="en-US" dirty="0"/>
              <a:t>Head back to Visual Studio and attempt to build your code. </a:t>
            </a:r>
          </a:p>
          <a:p>
            <a:pPr lvl="1"/>
            <a:r>
              <a:rPr lang="en-US" dirty="0"/>
              <a:t>Look for warnings in the Error List, check any NuGet packages that were updated and expect to make additional changes to your code.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 and test: </a:t>
            </a:r>
            <a:r>
              <a:rPr lang="en-US" dirty="0"/>
              <a:t>There might be changes that aren’t apparent until runtime. Test that everything works as expected.</a:t>
            </a:r>
          </a:p>
        </p:txBody>
      </p:sp>
    </p:spTree>
    <p:extLst>
      <p:ext uri="{BB962C8B-B14F-4D97-AF65-F5344CB8AC3E}">
        <p14:creationId xmlns:p14="http://schemas.microsoft.com/office/powerpoint/2010/main" val="20159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Rewrite or reuse?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00B050"/>
                </a:solidFill>
              </a:rPr>
              <a:t>Reuse</a:t>
            </a:r>
          </a:p>
          <a:p>
            <a:r>
              <a:rPr lang="en-US"/>
              <a:t>Business logic</a:t>
            </a:r>
          </a:p>
          <a:p>
            <a:r>
              <a:rPr lang="en-US"/>
              <a:t>Identity data</a:t>
            </a:r>
          </a:p>
          <a:p>
            <a:r>
              <a:rPr lang="en-US"/>
              <a:t>Dependency injection container configuration</a:t>
            </a:r>
          </a:p>
          <a:p>
            <a:r>
              <a:rPr lang="en-US"/>
              <a:t>Many third-party dependencies</a:t>
            </a:r>
          </a:p>
          <a:p>
            <a:r>
              <a:rPr lang="en-US"/>
              <a:t>ASP.NET Controllers, Views, and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Rewrite</a:t>
            </a:r>
          </a:p>
          <a:p>
            <a:r>
              <a:rPr lang="en-US"/>
              <a:t>ASP.NET Startup code</a:t>
            </a:r>
          </a:p>
          <a:p>
            <a:pPr lvl="1"/>
            <a:r>
              <a:rPr lang="en-US"/>
              <a:t>Routing</a:t>
            </a:r>
          </a:p>
          <a:p>
            <a:pPr lvl="1"/>
            <a:r>
              <a:rPr lang="en-US"/>
              <a:t>MVC configuration</a:t>
            </a:r>
          </a:p>
          <a:p>
            <a:pPr lvl="1"/>
            <a:r>
              <a:rPr lang="en-US"/>
              <a:t>Authentication</a:t>
            </a:r>
          </a:p>
          <a:p>
            <a:pPr lvl="1"/>
            <a:r>
              <a:rPr lang="en-US"/>
              <a:t>Error handling</a:t>
            </a:r>
          </a:p>
          <a:p>
            <a:pPr lvl="1"/>
            <a:r>
              <a:rPr lang="en-US"/>
              <a:t>etc.</a:t>
            </a:r>
          </a:p>
          <a:p>
            <a:r>
              <a:rPr lang="en-US"/>
              <a:t>Configuration</a:t>
            </a:r>
          </a:p>
          <a:p>
            <a:r>
              <a:rPr lang="en-US"/>
              <a:t>Bundling/minification</a:t>
            </a:r>
          </a:p>
          <a:p>
            <a:r>
              <a:rPr lang="en-US"/>
              <a:t>HTTP modules</a:t>
            </a:r>
          </a:p>
          <a:p>
            <a:r>
              <a:rPr lang="en-US"/>
              <a:t>ASP.NET Web Forms</a:t>
            </a:r>
          </a:p>
          <a:p>
            <a:r>
              <a:rPr lang="en-US"/>
              <a:t>Server WCF</a:t>
            </a:r>
          </a:p>
        </p:txBody>
      </p:sp>
    </p:spTree>
    <p:extLst>
      <p:ext uri="{BB962C8B-B14F-4D97-AF65-F5344CB8AC3E}">
        <p14:creationId xmlns:p14="http://schemas.microsoft.com/office/powerpoint/2010/main" val="800635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en Sans"/>
                <a:ea typeface="Open Sans"/>
                <a:cs typeface="Open Sans"/>
              </a:rPr>
              <a:t>.NET Upgrade-Assistant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r>
              <a:rPr lang="en-US" dirty="0"/>
              <a:t>CLI tool</a:t>
            </a:r>
          </a:p>
          <a:p>
            <a:pPr lvl="1"/>
            <a:r>
              <a:rPr lang="en-US" dirty="0">
                <a:hlinkClick r:id="rId3"/>
              </a:rPr>
              <a:t>github.com/dotnet/upgrade-assistant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What’s supported:</a:t>
            </a:r>
            <a:br>
              <a:rPr lang="en-US" dirty="0"/>
            </a:br>
            <a:r>
              <a:rPr lang="en-US" dirty="0"/>
              <a:t>ASP.NET MVC, WinForms, WPF, console apps and class libraries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CLI Tool functionality</a:t>
            </a:r>
          </a:p>
          <a:p>
            <a:pPr lvl="1"/>
            <a:r>
              <a:rPr lang="en-US" b="1" dirty="0"/>
              <a:t>Analyze</a:t>
            </a:r>
            <a:r>
              <a:rPr lang="en-US" dirty="0"/>
              <a:t> – Analyzes package dependencies for a project prior to upgrade. An analysis summary is provided for each of the projects in the solution.</a:t>
            </a:r>
          </a:p>
          <a:p>
            <a:pPr lvl="1"/>
            <a:r>
              <a:rPr lang="en-US" b="1" dirty="0"/>
              <a:t>Upgrade</a:t>
            </a:r>
            <a:r>
              <a:rPr lang="en-US" dirty="0"/>
              <a:t> – Automates many previously manual steps like updating project files to be SDK-style projects, re-target projects to chosen TFM, etc.</a:t>
            </a:r>
          </a:p>
        </p:txBody>
      </p:sp>
    </p:spTree>
    <p:extLst>
      <p:ext uri="{BB962C8B-B14F-4D97-AF65-F5344CB8AC3E}">
        <p14:creationId xmlns:p14="http://schemas.microsoft.com/office/powerpoint/2010/main" val="3976489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95C41C-119D-627A-F5FC-F070CE843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E1ECD-16A7-1B02-0A0B-530E7CDD0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en Sans"/>
                <a:ea typeface="Open Sans"/>
                <a:cs typeface="Open Sans"/>
              </a:rPr>
              <a:t>.NET Upgrade-Assistant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07A5E-4DFA-3900-2BA3-0E9058808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CLI tool or Visual Studio 2022 Extension</a:t>
            </a:r>
          </a:p>
          <a:p>
            <a:pPr lvl="1"/>
            <a:r>
              <a:rPr lang="en-US" dirty="0">
                <a:hlinkClick r:id="rId3"/>
              </a:rPr>
              <a:t>github.com/dotnet/upgrade-assistant</a:t>
            </a:r>
            <a:endParaRPr lang="en-US" dirty="0"/>
          </a:p>
          <a:p>
            <a:pPr lvl="1"/>
            <a:r>
              <a:rPr lang="sv-SE" dirty="0">
                <a:hlinkClick r:id="rId4"/>
              </a:rPr>
              <a:t>.NET Upgrade Assistant - Visual Studio Marketplace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What’s supported:</a:t>
            </a:r>
            <a:br>
              <a:rPr lang="en-US" dirty="0"/>
            </a:br>
            <a:r>
              <a:rPr lang="en-US" dirty="0"/>
              <a:t>ASP.NET MVC, WinForms, WPF, console apps and class libraries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CLI Tool functionality</a:t>
            </a:r>
          </a:p>
          <a:p>
            <a:pPr lvl="1"/>
            <a:r>
              <a:rPr lang="en-US" b="1" dirty="0"/>
              <a:t>Analyze</a:t>
            </a:r>
            <a:r>
              <a:rPr lang="en-US" dirty="0"/>
              <a:t> – Analyzes package dependencies for a project prior to upgrade. An analysis summary is provided for each of the projects in the solution.</a:t>
            </a:r>
          </a:p>
          <a:p>
            <a:pPr lvl="1"/>
            <a:r>
              <a:rPr lang="en-US" b="1" dirty="0"/>
              <a:t>Upgrade</a:t>
            </a:r>
            <a:r>
              <a:rPr lang="en-US" dirty="0"/>
              <a:t> – Automates many previously manual steps like updating project files to be SDK-style projects, re-target projects to chosen TFM, etc.</a:t>
            </a:r>
          </a:p>
        </p:txBody>
      </p:sp>
    </p:spTree>
    <p:extLst>
      <p:ext uri="{BB962C8B-B14F-4D97-AF65-F5344CB8AC3E}">
        <p14:creationId xmlns:p14="http://schemas.microsoft.com/office/powerpoint/2010/main" val="2941851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en Sans"/>
                <a:ea typeface="Open Sans"/>
                <a:cs typeface="Open Sans"/>
              </a:rPr>
              <a:t>.NET Upgrade-Assistant</a:t>
            </a:r>
          </a:p>
        </p:txBody>
      </p:sp>
      <p:pic>
        <p:nvPicPr>
          <p:cNvPr id="1026" name="Picture 2" descr="Upgrade Assistant welcome page">
            <a:extLst>
              <a:ext uri="{FF2B5EF4-FFF2-40B4-BE49-F238E27FC236}">
                <a16:creationId xmlns:a16="http://schemas.microsoft.com/office/drawing/2014/main" id="{455A6B0E-61BB-E5F3-23E3-A840C815B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241" y="1551752"/>
            <a:ext cx="6645519" cy="466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.NET versions selection in the Upgrade Assistant">
            <a:extLst>
              <a:ext uri="{FF2B5EF4-FFF2-40B4-BE49-F238E27FC236}">
                <a16:creationId xmlns:a16="http://schemas.microsoft.com/office/drawing/2014/main" id="{226513AA-8398-557D-3548-6B926BF98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1790703"/>
            <a:ext cx="74295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ject components selection in the Upgrade Assistant">
            <a:extLst>
              <a:ext uri="{FF2B5EF4-FFF2-40B4-BE49-F238E27FC236}">
                <a16:creationId xmlns:a16="http://schemas.microsoft.com/office/drawing/2014/main" id="{5988EAEE-4A16-C46E-E9A6-36E31B08D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2824166"/>
            <a:ext cx="74295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pgrade Assistant progress page">
            <a:extLst>
              <a:ext uri="{FF2B5EF4-FFF2-40B4-BE49-F238E27FC236}">
                <a16:creationId xmlns:a16="http://schemas.microsoft.com/office/drawing/2014/main" id="{F2075A8D-B749-51FC-CC27-A5638054D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110" y="1439459"/>
            <a:ext cx="6803781" cy="489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27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http://isaacl.dev/dotnet-upgrade</a:t>
            </a:r>
            <a:endParaRPr lang="en-US" i="0" dirty="0">
              <a:solidFill>
                <a:schemeClr val="tx1"/>
              </a:solidFill>
              <a:effectLst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6283CB73-34BF-B233-7FD3-F03817A96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11" y="400628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49A576E0-8637-3166-2B52-D77E5E62C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308" y="4006280"/>
            <a:ext cx="56257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49A66C6C-A2FF-ADC1-684D-F45BA4ED5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46" y="237226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4F72192F-8B7A-3958-9C2F-0CCC4B5F3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75" y="4006280"/>
            <a:ext cx="39201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7D02E3F3-DD33-C233-551B-08A3670E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691" y="4823288"/>
            <a:ext cx="42683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467B6C75-6760-4911-4E4E-F0E801A8C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085" y="4006280"/>
            <a:ext cx="66079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Website icon png, Website icon png Transparent FREE for download on WebStockReview 2022">
            <a:extLst>
              <a:ext uri="{FF2B5EF4-FFF2-40B4-BE49-F238E27FC236}">
                <a16:creationId xmlns:a16="http://schemas.microsoft.com/office/drawing/2014/main" id="{72AF9C5A-FCB2-485C-5EAE-25EB47470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760" y="15552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Content Placeholder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F35AFAC-3346-5229-E268-A0A0B82A7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0" y="1253331"/>
            <a:ext cx="4351338" cy="4351338"/>
          </a:xfrm>
        </p:spPr>
      </p:pic>
      <p:pic>
        <p:nvPicPr>
          <p:cNvPr id="16" name="Picture 20" descr="Podcast Icon Png, Transparent Png - kindpng">
            <a:extLst>
              <a:ext uri="{FF2B5EF4-FFF2-40B4-BE49-F238E27FC236}">
                <a16:creationId xmlns:a16="http://schemas.microsoft.com/office/drawing/2014/main" id="{9A4E9D74-E09C-DCA6-4778-29ABE51E7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946" y="3189272"/>
            <a:ext cx="59215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7D0D45-FEDD-9776-665D-0B5B4CC86A75}"/>
              </a:ext>
            </a:extLst>
          </p:cNvPr>
          <p:cNvSpPr txBox="1"/>
          <p:nvPr/>
        </p:nvSpPr>
        <p:spPr>
          <a:xfrm>
            <a:off x="6556075" y="1555256"/>
            <a:ext cx="4143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https://www.isaaclevin.com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B5D2A9-2CC1-36E3-FD3E-8EE718321284}"/>
              </a:ext>
            </a:extLst>
          </p:cNvPr>
          <p:cNvSpPr txBox="1"/>
          <p:nvPr/>
        </p:nvSpPr>
        <p:spPr>
          <a:xfrm>
            <a:off x="6556074" y="3198167"/>
            <a:ext cx="5236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https://www.coffeeandopensource.com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C193F3-F72E-D249-0753-0F297973874E}"/>
              </a:ext>
            </a:extLst>
          </p:cNvPr>
          <p:cNvSpPr txBox="1"/>
          <p:nvPr/>
        </p:nvSpPr>
        <p:spPr>
          <a:xfrm>
            <a:off x="6556075" y="2390054"/>
            <a:ext cx="4554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@isaacrlevin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C53519-5408-F2BF-B229-009676533026}"/>
              </a:ext>
            </a:extLst>
          </p:cNvPr>
          <p:cNvSpPr txBox="1"/>
          <p:nvPr/>
        </p:nvSpPr>
        <p:spPr>
          <a:xfrm>
            <a:off x="9169655" y="4049882"/>
            <a:ext cx="2623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@isaacrlevin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8F314-6297-0C5C-2D89-60DAD64439DB}"/>
              </a:ext>
            </a:extLst>
          </p:cNvPr>
          <p:cNvSpPr txBox="1"/>
          <p:nvPr/>
        </p:nvSpPr>
        <p:spPr>
          <a:xfrm>
            <a:off x="6556075" y="4841079"/>
            <a:ext cx="4554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@isaacrlevin@fosstodon.org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DBDDEE-0336-2E23-664C-37748A41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479" y="400181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790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F566D4-5274-4BDC-A25B-36A4EC6813B6}"/>
              </a:ext>
            </a:extLst>
          </p:cNvPr>
          <p:cNvSpPr/>
          <p:nvPr/>
        </p:nvSpPr>
        <p:spPr bwMode="auto">
          <a:xfrm>
            <a:off x="2210625" y="2851806"/>
            <a:ext cx="1552079" cy="1376157"/>
          </a:xfrm>
          <a:prstGeom prst="rect">
            <a:avLst/>
          </a:prstGeom>
          <a:solidFill>
            <a:srgbClr val="512B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106378-E319-43C5-BB02-FC2FE1B091FE}"/>
              </a:ext>
            </a:extLst>
          </p:cNvPr>
          <p:cNvSpPr txBox="1"/>
          <p:nvPr/>
        </p:nvSpPr>
        <p:spPr>
          <a:xfrm>
            <a:off x="4629806" y="2108723"/>
            <a:ext cx="756219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SDK, one BCL, unified toolchain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native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web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native investments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&amp; productivity improvements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968B0BE-5342-464A-BB90-343675148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>
            <a:normAutofit/>
          </a:bodyPr>
          <a:lstStyle/>
          <a:p>
            <a:r>
              <a:rPr lang="en-US" sz="4000" dirty="0"/>
              <a:t>Why .NET 8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1C471-C8DE-47DD-87DF-F05448DF7A42}"/>
              </a:ext>
            </a:extLst>
          </p:cNvPr>
          <p:cNvSpPr txBox="1"/>
          <p:nvPr/>
        </p:nvSpPr>
        <p:spPr>
          <a:xfrm>
            <a:off x="0" y="5845868"/>
            <a:ext cx="12192000" cy="9264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has the best of breed solutions for all modern workloads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 single, unified development platform</a:t>
            </a:r>
          </a:p>
        </p:txBody>
      </p:sp>
    </p:spTree>
    <p:extLst>
      <p:ext uri="{BB962C8B-B14F-4D97-AF65-F5344CB8AC3E}">
        <p14:creationId xmlns:p14="http://schemas.microsoft.com/office/powerpoint/2010/main" val="2750058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F1EA-4A09-435B-9F26-B403A239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2945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One .NET vision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EBB25A-E3E8-4576-96F0-82DE397E8EC7}"/>
              </a:ext>
            </a:extLst>
          </p:cNvPr>
          <p:cNvSpPr/>
          <p:nvPr/>
        </p:nvSpPr>
        <p:spPr bwMode="auto">
          <a:xfrm>
            <a:off x="885824" y="1809749"/>
            <a:ext cx="3000375" cy="695325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Framework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3F8CB-A341-4F83-828F-8E5838727288}"/>
              </a:ext>
            </a:extLst>
          </p:cNvPr>
          <p:cNvSpPr/>
          <p:nvPr/>
        </p:nvSpPr>
        <p:spPr bwMode="auto">
          <a:xfrm>
            <a:off x="885823" y="4005264"/>
            <a:ext cx="3000375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 / Xamarin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0192F-208F-4F24-87F9-75A65AE119DC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28824C-81E1-4BB4-8C9B-C6D5968F3BA8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7814F-772A-488B-9829-94D3C5B349DF}"/>
              </a:ext>
            </a:extLst>
          </p:cNvPr>
          <p:cNvSpPr txBox="1"/>
          <p:nvPr/>
        </p:nvSpPr>
        <p:spPr>
          <a:xfrm>
            <a:off x="4352925" y="1824007"/>
            <a:ext cx="7620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SDK, one BCL, unified toolchain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native UI 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 web UI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 native investments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Continue improvements in speed, size, diagnostics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CE111-90D6-418A-8618-5D5DA326FEC0}"/>
              </a:ext>
            </a:extLst>
          </p:cNvPr>
          <p:cNvSpPr txBox="1"/>
          <p:nvPr/>
        </p:nvSpPr>
        <p:spPr>
          <a:xfrm>
            <a:off x="470375" y="5499138"/>
            <a:ext cx="112512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3600" b="0" i="0" u="none" strike="noStrike" cap="none" spc="-50" normalizeH="0" baseline="0">
                <a:ln w="3175"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has the best of breed solutions for all modern workloads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1B4E2C2-03A5-4CCE-918A-2C73F04DC256}"/>
              </a:ext>
            </a:extLst>
          </p:cNvPr>
          <p:cNvSpPr txBox="1">
            <a:spLocks/>
          </p:cNvSpPr>
          <p:nvPr/>
        </p:nvSpPr>
        <p:spPr>
          <a:xfrm>
            <a:off x="5115561" y="365125"/>
            <a:ext cx="66060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4000" dirty="0"/>
              <a:t>– .NET 8 "wave"</a:t>
            </a:r>
          </a:p>
        </p:txBody>
      </p:sp>
    </p:spTree>
    <p:extLst>
      <p:ext uri="{BB962C8B-B14F-4D97-AF65-F5344CB8AC3E}">
        <p14:creationId xmlns:p14="http://schemas.microsoft.com/office/powerpoint/2010/main" val="228662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17 L -3.125E-6 0.15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694 L -3.125E-6 -0.159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5" grpId="0" animBg="1"/>
      <p:bldP spid="9" grpId="0" animBg="1"/>
      <p:bldP spid="11" grpId="0" build="p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F739-E21E-46D4-B777-337BFB41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this </a:t>
            </a:r>
            <a:r>
              <a:rPr lang="en-US" sz="4000" i="1" dirty="0"/>
              <a:t>actually</a:t>
            </a:r>
            <a:r>
              <a:rPr lang="en-US" sz="4000" dirty="0"/>
              <a:t> mean?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F98289-791D-4C2E-A1AA-8D291CDA6105}"/>
              </a:ext>
            </a:extLst>
          </p:cNvPr>
          <p:cNvSpPr/>
          <p:nvPr/>
        </p:nvSpPr>
        <p:spPr bwMode="auto">
          <a:xfrm>
            <a:off x="885824" y="1809749"/>
            <a:ext cx="3000375" cy="695325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Framework 4.8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B64FF-C313-4646-B726-14426F3C9A2C}"/>
              </a:ext>
            </a:extLst>
          </p:cNvPr>
          <p:cNvSpPr/>
          <p:nvPr/>
        </p:nvSpPr>
        <p:spPr bwMode="auto">
          <a:xfrm>
            <a:off x="885823" y="4005264"/>
            <a:ext cx="3000375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 / Xamarin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867318-256F-4E29-81F5-BCD6D00525EC}"/>
              </a:ext>
            </a:extLst>
          </p:cNvPr>
          <p:cNvSpPr/>
          <p:nvPr/>
        </p:nvSpPr>
        <p:spPr bwMode="auto">
          <a:xfrm>
            <a:off x="885823" y="2907506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Core 3.1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07DD36-3F1F-4146-87A2-938ED7FD0B77}"/>
              </a:ext>
            </a:extLst>
          </p:cNvPr>
          <p:cNvGrpSpPr/>
          <p:nvPr/>
        </p:nvGrpSpPr>
        <p:grpSpPr>
          <a:xfrm>
            <a:off x="3886199" y="2907506"/>
            <a:ext cx="8305801" cy="695325"/>
            <a:chOff x="3886199" y="2907506"/>
            <a:chExt cx="8422106" cy="6953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7238C9-D1F9-4435-9160-C08A212D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6199" y="3200399"/>
              <a:ext cx="8422106" cy="42864"/>
            </a:xfrm>
            <a:prstGeom prst="line">
              <a:avLst/>
            </a:prstGeom>
            <a:ln w="76200">
              <a:solidFill>
                <a:schemeClr val="tx1">
                  <a:lumMod val="75000"/>
                </a:schemeClr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162E36-267D-4052-8AFD-DC90171AEBBA}"/>
                </a:ext>
              </a:extLst>
            </p:cNvPr>
            <p:cNvSpPr/>
            <p:nvPr/>
          </p:nvSpPr>
          <p:spPr bwMode="auto">
            <a:xfrm>
              <a:off x="4971222" y="2907506"/>
              <a:ext cx="3000375" cy="695325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 Core 4.0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BD9A4D9-A0A3-46ED-B517-EB96D1332C3A}"/>
              </a:ext>
            </a:extLst>
          </p:cNvPr>
          <p:cNvSpPr/>
          <p:nvPr/>
        </p:nvSpPr>
        <p:spPr bwMode="auto">
          <a:xfrm>
            <a:off x="4956237" y="2909564"/>
            <a:ext cx="2958941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5.0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8D76A-CDF0-4BD2-B340-F03EB1F7135E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3886198" y="3604889"/>
            <a:ext cx="2549510" cy="748038"/>
          </a:xfrm>
          <a:prstGeom prst="bentConnector2">
            <a:avLst/>
          </a:prstGeom>
          <a:ln w="57150">
            <a:solidFill>
              <a:schemeClr val="tx1">
                <a:lumMod val="7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32A4F3-7A29-4540-9329-646FD9B3F22A}"/>
              </a:ext>
            </a:extLst>
          </p:cNvPr>
          <p:cNvGrpSpPr/>
          <p:nvPr/>
        </p:nvGrpSpPr>
        <p:grpSpPr>
          <a:xfrm>
            <a:off x="3886199" y="1669849"/>
            <a:ext cx="8305801" cy="487563"/>
            <a:chOff x="3886199" y="1669849"/>
            <a:chExt cx="8349917" cy="48756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5189CB9-B4A8-4EC5-8CAA-D7EEA180ADDE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3886199" y="2157410"/>
              <a:ext cx="8349917" cy="2"/>
            </a:xfrm>
            <a:prstGeom prst="line">
              <a:avLst/>
            </a:prstGeom>
            <a:ln w="76200">
              <a:solidFill>
                <a:schemeClr val="tx1">
                  <a:lumMod val="75000"/>
                </a:schemeClr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8EBB6F-82D2-4A7B-9449-8CD8B462A943}"/>
                </a:ext>
              </a:extLst>
            </p:cNvPr>
            <p:cNvSpPr txBox="1"/>
            <p:nvPr/>
          </p:nvSpPr>
          <p:spPr>
            <a:xfrm>
              <a:off x="4803406" y="1669849"/>
              <a:ext cx="408178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 more features, only fixes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E3CA6B5-A231-4B0B-A10C-43F73CC112DB}"/>
              </a:ext>
            </a:extLst>
          </p:cNvPr>
          <p:cNvSpPr/>
          <p:nvPr/>
        </p:nvSpPr>
        <p:spPr bwMode="auto">
          <a:xfrm>
            <a:off x="8695947" y="2907505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6</a:t>
            </a:r>
          </a:p>
        </p:txBody>
      </p:sp>
      <p:cxnSp>
        <p:nvCxnSpPr>
          <p:cNvPr id="18" name="Straight Arrow Connector 13">
            <a:extLst>
              <a:ext uri="{FF2B5EF4-FFF2-40B4-BE49-F238E27FC236}">
                <a16:creationId xmlns:a16="http://schemas.microsoft.com/office/drawing/2014/main" id="{6F78B253-9A4D-4A74-B0CB-1B8641B8317A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>
          <a:xfrm flipV="1">
            <a:off x="3886198" y="3602830"/>
            <a:ext cx="6309937" cy="750097"/>
          </a:xfrm>
          <a:prstGeom prst="bentConnector2">
            <a:avLst/>
          </a:prstGeom>
          <a:ln w="57150">
            <a:solidFill>
              <a:schemeClr val="tx1">
                <a:lumMod val="7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6CBAE43-A5C0-EB67-D000-C4C3F147F2C4}"/>
              </a:ext>
            </a:extLst>
          </p:cNvPr>
          <p:cNvSpPr/>
          <p:nvPr/>
        </p:nvSpPr>
        <p:spPr bwMode="auto">
          <a:xfrm>
            <a:off x="8695946" y="5450683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7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C07A39-3EC3-526B-41D5-907E657A896E}"/>
              </a:ext>
            </a:extLst>
          </p:cNvPr>
          <p:cNvCxnSpPr>
            <a:cxnSpLocks/>
          </p:cNvCxnSpPr>
          <p:nvPr/>
        </p:nvCxnSpPr>
        <p:spPr>
          <a:xfrm>
            <a:off x="10893287" y="3602830"/>
            <a:ext cx="0" cy="18478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9B72078-1450-0D66-20F2-0BC36E594649}"/>
              </a:ext>
            </a:extLst>
          </p:cNvPr>
          <p:cNvSpPr/>
          <p:nvPr/>
        </p:nvSpPr>
        <p:spPr bwMode="auto">
          <a:xfrm>
            <a:off x="4914803" y="5450683"/>
            <a:ext cx="3000375" cy="6953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8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1A89B6-9DB8-49AF-649A-34D7CCF150A6}"/>
              </a:ext>
            </a:extLst>
          </p:cNvPr>
          <p:cNvCxnSpPr>
            <a:cxnSpLocks/>
            <a:stCxn id="3" idx="1"/>
            <a:endCxn id="11" idx="3"/>
          </p:cNvCxnSpPr>
          <p:nvPr/>
        </p:nvCxnSpPr>
        <p:spPr>
          <a:xfrm flipH="1">
            <a:off x="7915178" y="5798346"/>
            <a:ext cx="7807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7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3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6F382-3358-4706-BEAE-7D6CFEE6E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is not in .NET 8?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403349-5345-4B21-BB39-CB296FB0A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AppDomains</a:t>
            </a:r>
            <a:r>
              <a:rPr lang="en-US" dirty="0"/>
              <a:t>, remoting, Web forms, WCF server and Windows workflow remain on .NET Framework 4.8 only.</a:t>
            </a:r>
          </a:p>
          <a:p>
            <a:r>
              <a:rPr lang="en-US" dirty="0"/>
              <a:t>There are no plans to port these.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C8938C-E7BD-44AD-A7C3-469C13677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085771"/>
              </p:ext>
            </p:extLst>
          </p:nvPr>
        </p:nvGraphicFramePr>
        <p:xfrm>
          <a:off x="1178471" y="3429000"/>
          <a:ext cx="1017532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766">
                  <a:extLst>
                    <a:ext uri="{9D8B030D-6E8A-4147-A177-3AD203B41FA5}">
                      <a16:colId xmlns:a16="http://schemas.microsoft.com/office/drawing/2014/main" val="3257456897"/>
                    </a:ext>
                  </a:extLst>
                </a:gridCol>
                <a:gridCol w="8520563">
                  <a:extLst>
                    <a:ext uri="{9D8B030D-6E8A-4147-A177-3AD203B41FA5}">
                      <a16:colId xmlns:a16="http://schemas.microsoft.com/office/drawing/2014/main" val="3744995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Replacement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745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AppDomains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AssemblyLoadContext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39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Remoting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 dirty="0"/>
                        <a:t>named pipes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 dirty="0" err="1"/>
                        <a:t>gRPC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23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WebForms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ASP.NET Blazor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88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WCF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gRPC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/>
                        <a:t>Open source community project: </a:t>
                      </a:r>
                      <a:r>
                        <a:rPr lang="en-US" sz="2000">
                          <a:hlinkClick r:id="rId3"/>
                        </a:rPr>
                        <a:t>https://github.com/CoreWCF/CoreWCF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122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WF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2000" dirty="0"/>
                        <a:t>Open source community project: </a:t>
                      </a:r>
                      <a:r>
                        <a:rPr lang="en-US" sz="2000" dirty="0">
                          <a:hlinkClick r:id="rId4"/>
                        </a:rPr>
                        <a:t>https://github.com/UiPath/corewf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6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316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460A-DC71-4C3A-866F-31757287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Simplified framework names in .NET 8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3E2E4F-C05A-4F98-B6C3-6F5FD4BBB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45542"/>
          </a:xfrm>
        </p:spPr>
        <p:txBody>
          <a:bodyPr>
            <a:normAutofit/>
          </a:bodyPr>
          <a:lstStyle/>
          <a:p>
            <a:r>
              <a:rPr lang="en-US" b="1" dirty="0"/>
              <a:t>net8.0</a:t>
            </a:r>
            <a:r>
              <a:rPr lang="en-US" dirty="0"/>
              <a:t>. This is for code that runs everywhere. It combines and replaces the </a:t>
            </a:r>
            <a:r>
              <a:rPr lang="en-US" b="1" dirty="0" err="1"/>
              <a:t>netcoreapp</a:t>
            </a:r>
            <a:r>
              <a:rPr lang="en-US" dirty="0"/>
              <a:t> and </a:t>
            </a:r>
            <a:r>
              <a:rPr lang="en-US" b="1" dirty="0"/>
              <a:t>netstandard</a:t>
            </a:r>
            <a:r>
              <a:rPr lang="en-US" dirty="0"/>
              <a:t> names.</a:t>
            </a:r>
          </a:p>
          <a:p>
            <a:r>
              <a:rPr lang="en-US" b="1" dirty="0"/>
              <a:t>net8.0-windows</a:t>
            </a:r>
            <a:r>
              <a:rPr lang="en-US" dirty="0"/>
              <a:t> (and for devices </a:t>
            </a:r>
            <a:r>
              <a:rPr lang="en-US" b="1" dirty="0"/>
              <a:t>net8.0-android</a:t>
            </a:r>
            <a:r>
              <a:rPr lang="en-US" dirty="0"/>
              <a:t> and </a:t>
            </a:r>
            <a:r>
              <a:rPr lang="en-US" b="1" dirty="0"/>
              <a:t>net8.0-ios</a:t>
            </a:r>
            <a:r>
              <a:rPr lang="en-US" dirty="0"/>
              <a:t>). These TFMs represent OS-specific flavors of .NET 8 that include net8.0 plus OS-specific functionality.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460FD6-6B0B-486D-99F4-7E50C847068E}"/>
              </a:ext>
            </a:extLst>
          </p:cNvPr>
          <p:cNvSpPr/>
          <p:nvPr/>
        </p:nvSpPr>
        <p:spPr bwMode="auto">
          <a:xfrm>
            <a:off x="838199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-windows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A42FE-4668-4234-8A2F-2845B91D71A2}"/>
              </a:ext>
            </a:extLst>
          </p:cNvPr>
          <p:cNvSpPr/>
          <p:nvPr/>
        </p:nvSpPr>
        <p:spPr bwMode="auto">
          <a:xfrm>
            <a:off x="838199" y="5484712"/>
            <a:ext cx="10515600" cy="1065101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endParaRPr lang="en-US" sz="4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91FE0-07DC-41DC-8C2F-0D7E430FE010}"/>
              </a:ext>
            </a:extLst>
          </p:cNvPr>
          <p:cNvSpPr/>
          <p:nvPr/>
        </p:nvSpPr>
        <p:spPr bwMode="auto">
          <a:xfrm>
            <a:off x="3564284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-android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C64E05-7549-4AE0-A317-0DC8ED619C81}"/>
              </a:ext>
            </a:extLst>
          </p:cNvPr>
          <p:cNvSpPr/>
          <p:nvPr/>
        </p:nvSpPr>
        <p:spPr bwMode="auto">
          <a:xfrm>
            <a:off x="6290369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netX.Y-ios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8F6D97-719D-4443-AA09-673A0644FABC}"/>
              </a:ext>
            </a:extLst>
          </p:cNvPr>
          <p:cNvSpPr/>
          <p:nvPr/>
        </p:nvSpPr>
        <p:spPr bwMode="auto">
          <a:xfrm>
            <a:off x="9016455" y="4374256"/>
            <a:ext cx="2337344" cy="6953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netX.Y</a:t>
            </a:r>
            <a:r>
              <a:rPr lang="en-US" sz="20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-&lt;</a:t>
            </a:r>
            <a:r>
              <a:rPr lang="en-US" sz="2000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US" sz="20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D133A5-5C04-4663-95B3-32FBA4AE137C}"/>
              </a:ext>
            </a:extLst>
          </p:cNvPr>
          <p:cNvSpPr/>
          <p:nvPr/>
        </p:nvSpPr>
        <p:spPr>
          <a:xfrm>
            <a:off x="9016455" y="5616427"/>
            <a:ext cx="2202363" cy="801669"/>
          </a:xfrm>
          <a:prstGeom prst="rect">
            <a:avLst/>
          </a:prstGeom>
          <a:solidFill>
            <a:srgbClr val="3E8EED"/>
          </a:solidFill>
          <a:ln w="28575">
            <a:solidFill>
              <a:schemeClr val="tx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netcoreapp3.1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netstandard2.1</a:t>
            </a:r>
          </a:p>
        </p:txBody>
      </p:sp>
    </p:spTree>
    <p:extLst>
      <p:ext uri="{BB962C8B-B14F-4D97-AF65-F5344CB8AC3E}">
        <p14:creationId xmlns:p14="http://schemas.microsoft.com/office/powerpoint/2010/main" val="191824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1BD7-338B-4636-9C03-2CC4BB0F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will Microsoft libraries target?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384B3A6-DF99-400C-8941-E85DFE5CC8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608797"/>
              </p:ext>
            </p:extLst>
          </p:nvPr>
        </p:nvGraphicFramePr>
        <p:xfrm>
          <a:off x="838201" y="1825625"/>
          <a:ext cx="8671560" cy="37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746">
                  <a:extLst>
                    <a:ext uri="{9D8B030D-6E8A-4147-A177-3AD203B41FA5}">
                      <a16:colId xmlns:a16="http://schemas.microsoft.com/office/drawing/2014/main" val="3602208728"/>
                    </a:ext>
                  </a:extLst>
                </a:gridCol>
                <a:gridCol w="4009814">
                  <a:extLst>
                    <a:ext uri="{9D8B030D-6E8A-4147-A177-3AD203B41FA5}">
                      <a16:colId xmlns:a16="http://schemas.microsoft.com/office/drawing/2014/main" val="975734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Target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53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Cross Platform Libraries</a:t>
                      </a:r>
                    </a:p>
                    <a:p>
                      <a:r>
                        <a:rPr lang="en-US" dirty="0"/>
                        <a:t>ASP.NET Core, EF, virtually all System.* packages, most 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85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Windows Controls</a:t>
                      </a:r>
                    </a:p>
                    <a:p>
                      <a:r>
                        <a:rPr lang="en-US"/>
                        <a:t>WinForms-, WPF-, and (managed) UWP controls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net8.0-windows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01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Cross Platform Abstractions</a:t>
                      </a:r>
                    </a:p>
                    <a:p>
                      <a:r>
                        <a:rPr lang="en-US"/>
                        <a:t>Xamarin Essentials, Xamarin Forms, MAUI, or any other cross-platform abstraction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</a:rPr>
                        <a:t>net8.0</a:t>
                      </a:r>
                    </a:p>
                    <a:p>
                      <a:r>
                        <a:rPr lang="en-US" dirty="0"/>
                        <a:t>And each OS-specific framework that it provides implementations for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0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Cross Platform Libraries for .NET Framework </a:t>
                      </a:r>
                    </a:p>
                    <a:p>
                      <a:r>
                        <a:rPr lang="en-US" dirty="0" err="1"/>
                        <a:t>Microsoft.Data.SqlClient</a:t>
                      </a:r>
                      <a:r>
                        <a:rPr lang="en-US" dirty="0"/>
                        <a:t> and other packages that need to support .NET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netstandard2.0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177293"/>
                  </a:ext>
                </a:extLst>
              </a:tr>
            </a:tbl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B0A409B0-5945-4D11-BF8B-9162C57A1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8749" y="2700347"/>
            <a:ext cx="1981936" cy="14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68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2100-1C50-4E77-A198-775DE17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should </a:t>
            </a:r>
            <a:r>
              <a:rPr lang="en-US" sz="4000" i="1" dirty="0"/>
              <a:t>you</a:t>
            </a:r>
            <a:r>
              <a:rPr lang="en-US" sz="4000" dirty="0"/>
              <a:t> target?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46699-5A7F-4AC7-BAE5-4F98550BC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278" y="1825625"/>
            <a:ext cx="8268522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Continue to use netstandard2.0</a:t>
            </a:r>
            <a:r>
              <a:rPr lang="en-US" dirty="0"/>
              <a:t> to share code between .NET Framework and all other platforms.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Consider using netstandard2.1</a:t>
            </a:r>
            <a:r>
              <a:rPr lang="en-US" dirty="0"/>
              <a:t> to share code between Mono, Xamarin, and .NET Core 3.x (less relevant with .NET 7 &amp; 8).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Use net8.0</a:t>
            </a:r>
            <a:r>
              <a:rPr lang="en-US" dirty="0"/>
              <a:t> for code sharing moving forward.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9EED0F-270F-4C99-923D-1A6D26798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825625"/>
            <a:ext cx="1689123" cy="14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2661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otnet_Template_Light">
  <a:themeElements>
    <a:clrScheme name="Dotnet">
      <a:dk1>
        <a:srgbClr val="000000"/>
      </a:dk1>
      <a:lt1>
        <a:srgbClr val="FFFFFF"/>
      </a:lt1>
      <a:dk2>
        <a:srgbClr val="32145A"/>
      </a:dk2>
      <a:lt2>
        <a:srgbClr val="F2F2F2"/>
      </a:lt2>
      <a:accent1>
        <a:srgbClr val="512BD4"/>
      </a:accent1>
      <a:accent2>
        <a:srgbClr val="0078D7"/>
      </a:accent2>
      <a:accent3>
        <a:srgbClr val="008272"/>
      </a:accent3>
      <a:accent4>
        <a:srgbClr val="EE8716"/>
      </a:accent4>
      <a:accent5>
        <a:srgbClr val="737373"/>
      </a:accent5>
      <a:accent6>
        <a:srgbClr val="505050"/>
      </a:accent6>
      <a:hlink>
        <a:srgbClr val="EE8716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1416</Words>
  <Application>Microsoft Office PowerPoint</Application>
  <PresentationFormat>Widescreen</PresentationFormat>
  <Paragraphs>196</Paragraphs>
  <Slides>16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Calibri</vt:lpstr>
      <vt:lpstr>Segoe UI</vt:lpstr>
      <vt:lpstr>Arial</vt:lpstr>
      <vt:lpstr>Open Sans</vt:lpstr>
      <vt:lpstr>Wingdings</vt:lpstr>
      <vt:lpstr>Segoe UI Semilight</vt:lpstr>
      <vt:lpstr>Segoe UI Semibold</vt:lpstr>
      <vt:lpstr>Segoe UI Light</vt:lpstr>
      <vt:lpstr>Consolas</vt:lpstr>
      <vt:lpstr>1_Office Theme</vt:lpstr>
      <vt:lpstr>3_Office Theme</vt:lpstr>
      <vt:lpstr>2_Office Theme</vt:lpstr>
      <vt:lpstr>4_Office Theme</vt:lpstr>
      <vt:lpstr>Dotnet_Template_Light</vt:lpstr>
      <vt:lpstr>What do I do with my old .NET Framework Apps?</vt:lpstr>
      <vt:lpstr>PowerPoint Presentation</vt:lpstr>
      <vt:lpstr>Why .NET 8</vt:lpstr>
      <vt:lpstr>One .NET vision</vt:lpstr>
      <vt:lpstr>What does this actually mean?</vt:lpstr>
      <vt:lpstr>What is not in .NET 8?</vt:lpstr>
      <vt:lpstr>Simplified framework names in .NET 8</vt:lpstr>
      <vt:lpstr>What will Microsoft libraries target?</vt:lpstr>
      <vt:lpstr>What should you target?</vt:lpstr>
      <vt:lpstr>Typical workflow</vt:lpstr>
      <vt:lpstr>Rewrite or reuse?</vt:lpstr>
      <vt:lpstr>.NET Upgrade-Assistant</vt:lpstr>
      <vt:lpstr>.NET Upgrade-Assistant</vt:lpstr>
      <vt:lpstr>.NET Upgrade-Assistant</vt:lpstr>
      <vt:lpstr>Demo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Isaac Levin</cp:lastModifiedBy>
  <cp:revision>66</cp:revision>
  <dcterms:created xsi:type="dcterms:W3CDTF">2020-08-18T20:47:27Z</dcterms:created>
  <dcterms:modified xsi:type="dcterms:W3CDTF">2024-11-08T21:06:09Z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